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48" r:id="rId10"/>
    <p:sldMasterId id="2147483877" r:id="rId11"/>
    <p:sldMasterId id="2147483909" r:id="rId12"/>
    <p:sldMasterId id="2147483940" r:id="rId13"/>
  </p:sldMasterIdLst>
  <p:notesMasterIdLst>
    <p:notesMasterId r:id="rId70"/>
  </p:notesMasterIdLst>
  <p:sldIdLst>
    <p:sldId id="8346" r:id="rId14"/>
    <p:sldId id="1580" r:id="rId15"/>
    <p:sldId id="312" r:id="rId16"/>
    <p:sldId id="311" r:id="rId17"/>
    <p:sldId id="1849" r:id="rId18"/>
    <p:sldId id="4479" r:id="rId19"/>
    <p:sldId id="4539" r:id="rId20"/>
    <p:sldId id="4547" r:id="rId21"/>
    <p:sldId id="1882" r:id="rId22"/>
    <p:sldId id="4529" r:id="rId23"/>
    <p:sldId id="4510" r:id="rId24"/>
    <p:sldId id="1566" r:id="rId25"/>
    <p:sldId id="8344" r:id="rId26"/>
    <p:sldId id="4552" r:id="rId27"/>
    <p:sldId id="2315" r:id="rId28"/>
    <p:sldId id="267" r:id="rId29"/>
    <p:sldId id="268" r:id="rId30"/>
    <p:sldId id="269" r:id="rId31"/>
    <p:sldId id="1551" r:id="rId32"/>
    <p:sldId id="2792" r:id="rId33"/>
    <p:sldId id="2793" r:id="rId34"/>
    <p:sldId id="275" r:id="rId35"/>
    <p:sldId id="276" r:id="rId36"/>
    <p:sldId id="2794" r:id="rId37"/>
    <p:sldId id="2316" r:id="rId38"/>
    <p:sldId id="4554" r:id="rId39"/>
    <p:sldId id="2319" r:id="rId40"/>
    <p:sldId id="1843" r:id="rId41"/>
    <p:sldId id="8219" r:id="rId42"/>
    <p:sldId id="2318" r:id="rId43"/>
    <p:sldId id="307" r:id="rId44"/>
    <p:sldId id="8221" r:id="rId45"/>
    <p:sldId id="8220" r:id="rId46"/>
    <p:sldId id="4481" r:id="rId47"/>
    <p:sldId id="1727" r:id="rId48"/>
    <p:sldId id="409" r:id="rId49"/>
    <p:sldId id="3716" r:id="rId50"/>
    <p:sldId id="3719" r:id="rId51"/>
    <p:sldId id="4502" r:id="rId52"/>
    <p:sldId id="4501" r:id="rId53"/>
    <p:sldId id="4499" r:id="rId54"/>
    <p:sldId id="8343" r:id="rId55"/>
    <p:sldId id="4512" r:id="rId56"/>
    <p:sldId id="4500" r:id="rId57"/>
    <p:sldId id="302" r:id="rId58"/>
    <p:sldId id="4506" r:id="rId59"/>
    <p:sldId id="4507" r:id="rId60"/>
    <p:sldId id="8338" r:id="rId61"/>
    <p:sldId id="8339" r:id="rId62"/>
    <p:sldId id="8333" r:id="rId63"/>
    <p:sldId id="4513" r:id="rId64"/>
    <p:sldId id="4514" r:id="rId65"/>
    <p:sldId id="4515" r:id="rId66"/>
    <p:sldId id="340" r:id="rId67"/>
    <p:sldId id="273" r:id="rId68"/>
    <p:sldId id="4556" r:id="rId6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Lst>
        </p14:section>
        <p14:section name="Azure Governance" id="{89003D9B-AC4A-41DA-BF9A-35157AAFE2EE}">
          <p14:sldIdLst>
            <p14:sldId id="312"/>
            <p14:sldId id="311"/>
            <p14:sldId id="1849"/>
            <p14:sldId id="4479"/>
            <p14:sldId id="4539"/>
            <p14:sldId id="4547"/>
          </p14:sldIdLst>
        </p14:section>
        <p14:section name="Management Groups" id="{52CC2FB9-7908-4315-B293-7C95D3678284}">
          <p14:sldIdLst>
            <p14:sldId id="1882"/>
            <p14:sldId id="4529"/>
            <p14:sldId id="4510"/>
            <p14:sldId id="1566"/>
          </p14:sldIdLst>
        </p14:section>
        <p14:section name="RBAC" id="{B7B48116-9E3F-43A4-B581-FCA5BE2D952D}">
          <p14:sldIdLst>
            <p14:sldId id="8344"/>
            <p14:sldId id="4552"/>
          </p14:sldIdLst>
        </p14:section>
        <p14:section name="Azure Policies" id="{ADBDE13F-CC59-478B-8FC4-EE994FBB435F}">
          <p14:sldIdLst>
            <p14:sldId id="2315"/>
            <p14:sldId id="267"/>
            <p14:sldId id="268"/>
            <p14:sldId id="269"/>
            <p14:sldId id="1551"/>
            <p14:sldId id="2792"/>
            <p14:sldId id="2793"/>
            <p14:sldId id="275"/>
            <p14:sldId id="276"/>
            <p14:sldId id="2794"/>
            <p14:sldId id="2316"/>
            <p14:sldId id="4554"/>
            <p14:sldId id="2319"/>
          </p14:sldIdLst>
        </p14:section>
        <p14:section name="BluePrints" id="{5E74F7D6-A16C-4BBE-897C-D004DED3303A}">
          <p14:sldIdLst>
            <p14:sldId id="1843"/>
            <p14:sldId id="8219"/>
            <p14:sldId id="2318"/>
            <p14:sldId id="307"/>
            <p14:sldId id="8221"/>
            <p14:sldId id="8220"/>
          </p14:sldIdLst>
        </p14:section>
        <p14:section name="Resource Graph" id="{C5D7245D-3152-499D-BF78-0CBB4F2A7BF5}">
          <p14:sldIdLst>
            <p14:sldId id="4481"/>
          </p14:sldIdLst>
        </p14:section>
        <p14:section name="Cost Management" id="{A34C947A-EBB5-4C7C-8741-A927FA6C1C0E}">
          <p14:sldIdLst>
            <p14:sldId id="1727"/>
            <p14:sldId id="409"/>
            <p14:sldId id="3716"/>
            <p14:sldId id="3719"/>
            <p14:sldId id="4502"/>
            <p14:sldId id="4501"/>
            <p14:sldId id="4499"/>
            <p14:sldId id="8343"/>
            <p14:sldId id="4512"/>
            <p14:sldId id="4500"/>
            <p14:sldId id="302"/>
            <p14:sldId id="4506"/>
            <p14:sldId id="4507"/>
            <p14:sldId id="8338"/>
            <p14:sldId id="8339"/>
            <p14:sldId id="8333"/>
            <p14:sldId id="4513"/>
            <p14:sldId id="4514"/>
            <p14:sldId id="4515"/>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9482" autoAdjust="0"/>
  </p:normalViewPr>
  <p:slideViewPr>
    <p:cSldViewPr snapToGrid="0">
      <p:cViewPr varScale="1">
        <p:scale>
          <a:sx n="88" d="100"/>
          <a:sy n="88" d="100"/>
        </p:scale>
        <p:origin x="723" y="65"/>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02.07.2020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7/2/2020 3:39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14</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26</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29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94FA37C-024B-4FEF-A042-CA5209D568A2}"/>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p:txBody>
      </p:sp>
    </p:spTree>
    <p:extLst>
      <p:ext uri="{BB962C8B-B14F-4D97-AF65-F5344CB8AC3E}">
        <p14:creationId xmlns:p14="http://schemas.microsoft.com/office/powerpoint/2010/main" val="350371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7/2/2020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36</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7/2/2020 3:39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7/2/2020 3:39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7/2/2020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2F723BF-8AC3-4FC6-BBA2-E11795ADE611}"/>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78438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7/2/2020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 Id="rId4" Type="http://schemas.openxmlformats.org/officeDocument/2006/relationships/image" Target="../media/image1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7/2/2020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7/2/2020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7/2/2020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08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996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21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6.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30.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6.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image" Target="../media/image43.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theme" Target="../theme/theme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8.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theme" Target="../theme/theme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7/2/2020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29" cstate="email">
            <a:extLst>
              <a:ext uri="{28A0092B-C50C-407E-A947-70E740481C1C}">
                <a14:useLocalDpi xmlns:a14="http://schemas.microsoft.com/office/drawing/2010/main"/>
              </a:ext>
            </a:extLst>
          </a:blip>
          <a:srcRect/>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4" r:id="rId25"/>
    <p:sldLayoutId id="2147483875" r:id="rId26"/>
    <p:sldLayoutId id="2147483876" r:id="rId27"/>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0.xml"/><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12.xml"/><Relationship Id="rId1" Type="http://schemas.openxmlformats.org/officeDocument/2006/relationships/slideLayout" Target="../slideLayouts/slideLayout18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5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67.xml"/><Relationship Id="rId6" Type="http://schemas.openxmlformats.org/officeDocument/2006/relationships/image" Target="../media/image72.png"/><Relationship Id="rId5" Type="http://schemas.openxmlformats.org/officeDocument/2006/relationships/image" Target="../media/image7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59.xml"/></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5.xml"/><Relationship Id="rId1" Type="http://schemas.openxmlformats.org/officeDocument/2006/relationships/slideLayout" Target="../slideLayouts/slideLayout243.xml"/></Relationships>
</file>

<file path=ppt/slides/_rels/slide28.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260.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54.xml"/><Relationship Id="rId6" Type="http://schemas.microsoft.com/office/2007/relationships/hdphoto" Target="../media/hdphoto2.wdp"/><Relationship Id="rId5" Type="http://schemas.openxmlformats.org/officeDocument/2006/relationships/image" Target="../media/image91.png"/><Relationship Id="rId4" Type="http://schemas.openxmlformats.org/officeDocument/2006/relationships/image" Target="../media/image90.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61.xml"/><Relationship Id="rId6" Type="http://schemas.openxmlformats.org/officeDocument/2006/relationships/image" Target="../media/image84.svg"/><Relationship Id="rId5" Type="http://schemas.openxmlformats.org/officeDocument/2006/relationships/image" Target="../media/image94.png"/><Relationship Id="rId4" Type="http://schemas.openxmlformats.org/officeDocument/2006/relationships/image" Target="../media/image93.sv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54.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62.svg"/><Relationship Id="rId2" Type="http://schemas.openxmlformats.org/officeDocument/2006/relationships/notesSlide" Target="../notesSlides/notesSlide30.xml"/><Relationship Id="rId1" Type="http://schemas.openxmlformats.org/officeDocument/2006/relationships/slideLayout" Target="../slideLayouts/slideLayout242.xml"/><Relationship Id="rId6" Type="http://schemas.openxmlformats.org/officeDocument/2006/relationships/image" Target="../media/image61.png"/><Relationship Id="rId5" Type="http://schemas.openxmlformats.org/officeDocument/2006/relationships/image" Target="../media/image109.png"/><Relationship Id="rId4" Type="http://schemas.openxmlformats.org/officeDocument/2006/relationships/image" Target="../media/image108.emf"/></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6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6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26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62.svg"/></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61.png"/><Relationship Id="rId3" Type="http://schemas.openxmlformats.org/officeDocument/2006/relationships/image" Target="../media/image110.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26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1.png"/><Relationship Id="rId9" Type="http://schemas.openxmlformats.org/officeDocument/2006/relationships/image" Target="../media/image121.png"/><Relationship Id="rId14" Type="http://schemas.openxmlformats.org/officeDocument/2006/relationships/image" Target="../media/image62.sv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43.xml"/></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0.png"/><Relationship Id="rId1" Type="http://schemas.openxmlformats.org/officeDocument/2006/relationships/slideLayout" Target="../slideLayouts/slideLayout26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42.xml"/><Relationship Id="rId5" Type="http://schemas.openxmlformats.org/officeDocument/2006/relationships/image" Target="../media/image62.sv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62.xml"/><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260.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 Id="rId9" Type="http://schemas.openxmlformats.org/officeDocument/2006/relationships/image" Target="../media/image62.svg"/></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62.xml"/><Relationship Id="rId5" Type="http://schemas.openxmlformats.org/officeDocument/2006/relationships/image" Target="../media/image139.png"/><Relationship Id="rId4" Type="http://schemas.openxmlformats.org/officeDocument/2006/relationships/image" Target="../media/image138.png"/></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263.xml"/><Relationship Id="rId5" Type="http://schemas.openxmlformats.org/officeDocument/2006/relationships/image" Target="../media/image62.sv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62.xml"/><Relationship Id="rId4" Type="http://schemas.openxmlformats.org/officeDocument/2006/relationships/image" Target="../media/image141.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6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3.xml"/></Relationships>
</file>

<file path=ppt/slides/_rels/slide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60.xml"/><Relationship Id="rId4" Type="http://schemas.openxmlformats.org/officeDocument/2006/relationships/image" Target="../media/image147.emf"/></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60.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5.xml"/><Relationship Id="rId1" Type="http://schemas.openxmlformats.org/officeDocument/2006/relationships/slideLayout" Target="../slideLayouts/slideLayout265.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4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56.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54.xml"/><Relationship Id="rId5" Type="http://schemas.openxmlformats.org/officeDocument/2006/relationships/image" Target="../media/image57.sv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endParaRPr lang="en-US">
              <a:solidFill>
                <a:srgbClr val="FFFFFF"/>
              </a:solidFill>
              <a:cs typeface="+mn-cs"/>
            </a:endParaRP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dirty="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14</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cstate="email">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cstate="email">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cstate="email">
            <a:duotone>
              <a:prstClr val="black"/>
              <a:srgbClr val="C00000">
                <a:tint val="45000"/>
                <a:satMod val="400000"/>
              </a:srgbClr>
            </a:duotone>
            <a:extLst>
              <a:ext uri="{28A0092B-C50C-407E-A947-70E740481C1C}">
                <a14:useLocalDpi xmlns:a14="http://schemas.microsoft.com/office/drawing/2010/main"/>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Resource Locks</a:t>
            </a:r>
          </a:p>
          <a:p>
            <a:pPr marL="457200" indent="-457200">
              <a:buFont typeface="Wingdings" panose="05000000000000000000" pitchFamily="2" charset="2"/>
              <a:buChar char="Ø"/>
            </a:pPr>
            <a:r>
              <a:rPr lang="en-US" sz="3200" dirty="0"/>
              <a:t>Azure Policy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cstate="email">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68080" y="76200"/>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email">
              <a:duotone>
                <a:srgbClr val="5B9BD5">
                  <a:shade val="45000"/>
                  <a:satMod val="135000"/>
                </a:srgbClr>
                <a:prstClr val="white"/>
              </a:duotone>
              <a:extLst>
                <a:ext uri="{28A0092B-C50C-407E-A947-70E740481C1C}">
                  <a14:useLocalDpi xmlns:a14="http://schemas.microsoft.com/office/drawing/2010/main"/>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email">
                <a:duotone>
                  <a:srgbClr val="5B9BD5">
                    <a:shade val="45000"/>
                    <a:satMod val="135000"/>
                  </a:srgbClr>
                  <a:prstClr val="white"/>
                </a:duotone>
                <a:extLst>
                  <a:ext uri="{28A0092B-C50C-407E-A947-70E740481C1C}">
                    <a14:useLocalDpi xmlns:a14="http://schemas.microsoft.com/office/drawing/2010/main"/>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0" y="476250"/>
            <a:ext cx="11015663" cy="554038"/>
          </a:xfrm>
        </p:spPr>
        <p:txBody>
          <a:bodyPr>
            <a:normAutofit fontScale="90000"/>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1A1A1A">
                    <a:lumMod val="90000"/>
                    <a:lumOff val="10000"/>
                  </a:srgbClr>
                </a:solidFill>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0" y="446088"/>
            <a:ext cx="11015663" cy="554037"/>
          </a:xfrm>
        </p:spPr>
        <p:txBody>
          <a:bodyPr>
            <a:normAutofit fontScale="90000"/>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95">
              <a:defRPr/>
            </a:pPr>
            <a:r>
              <a:rPr lang="en-US" sz="2353">
                <a:solidFill>
                  <a:srgbClr val="0F80D6"/>
                </a:solidFill>
                <a:cs typeface="Segoe UI" panose="020B0502040204020203" pitchFamily="34" charset="0"/>
              </a:rPr>
              <a:t>Speed</a:t>
            </a:r>
            <a:r>
              <a:rPr lang="en-US" sz="2353">
                <a:solidFill>
                  <a:srgbClr val="1A1A1A">
                    <a:lumMod val="90000"/>
                    <a:lumOff val="10000"/>
                  </a:srgbClr>
                </a:solidFill>
                <a:cs typeface="Segoe UI" panose="020B0502040204020203" pitchFamily="34" charset="0"/>
              </a:rPr>
              <a:t> </a:t>
            </a:r>
            <a:r>
              <a:rPr lang="en-US" sz="2353" i="1">
                <a:solidFill>
                  <a:srgbClr val="1A1A1A">
                    <a:lumMod val="90000"/>
                    <a:lumOff val="10000"/>
                  </a:srgbClr>
                </a:solidFill>
                <a:cs typeface="Segoe UI" panose="020B0502040204020203" pitchFamily="34" charset="0"/>
              </a:rPr>
              <a:t>and</a:t>
            </a:r>
            <a:r>
              <a:rPr lang="en-US" sz="2353">
                <a:solidFill>
                  <a:srgbClr val="1A1A1A">
                    <a:lumMod val="90000"/>
                    <a:lumOff val="10000"/>
                  </a:srgbClr>
                </a:solidFill>
                <a:cs typeface="Segoe UI" panose="020B0502040204020203" pitchFamily="34" charset="0"/>
              </a:rPr>
              <a:t> </a:t>
            </a:r>
            <a:r>
              <a:rPr lang="en-US" sz="2353">
                <a:solidFill>
                  <a:srgbClr val="0F80D6"/>
                </a:solidFill>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1765">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70007" y="584857"/>
            <a:ext cx="5633729" cy="5683250"/>
          </a:xfrm>
          <a:prstGeom prst="rect">
            <a:avLst/>
          </a:prstGeom>
          <a:blipFill>
            <a:blip r:embed="rId3" cstate="email">
              <a:extLst>
                <a:ext uri="{28A0092B-C50C-407E-A947-70E740481C1C}">
                  <a14:useLocalDpi xmlns:a14="http://schemas.microsoft.com/office/drawing/2010/main"/>
                </a:ext>
              </a:extLst>
            </a:blip>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9.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3.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TotalTime>
  <Words>6260</Words>
  <Application>Microsoft Office PowerPoint</Application>
  <PresentationFormat>Widescreen</PresentationFormat>
  <Paragraphs>819</Paragraphs>
  <Slides>56</Slides>
  <Notes>36</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56</vt:i4>
      </vt:variant>
    </vt:vector>
  </HeadingPairs>
  <TitlesOfParts>
    <vt:vector size="83"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3_Services4x3</vt:lpstr>
      <vt:lpstr>1_Services4x3</vt:lpstr>
      <vt:lpstr>1_5-50195_Microsoft_Build_Template</vt:lpstr>
      <vt:lpstr>Facet</vt:lpstr>
      <vt:lpstr>think-cell Slide</vt:lpstr>
      <vt:lpstr>Azure Governance</vt:lpstr>
      <vt:lpstr>Azure Governance Workshop - Agenda</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Management Groups to organize subscriptions </vt:lpstr>
      <vt:lpstr>Department/Account Setup Methodology</vt:lpstr>
      <vt:lpstr>Azure Role-Based Access Control (RBAC)</vt:lpstr>
      <vt:lpstr>Resource Lock</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PowerPoint Presentation</vt:lpstr>
      <vt:lpstr>Introducing Azure Blueprints solution</vt:lpstr>
      <vt:lpstr>Azure Blueprints</vt:lpstr>
      <vt:lpstr>How it works</vt:lpstr>
      <vt:lpstr>Customer requested scenarios </vt:lpstr>
      <vt:lpstr>PowerPoint Presentation</vt:lpstr>
      <vt:lpstr>Azure Resource Graph </vt:lpstr>
      <vt:lpstr>Keys to accountability</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Peter Laudati</cp:lastModifiedBy>
  <cp:revision>2</cp:revision>
  <dcterms:created xsi:type="dcterms:W3CDTF">2019-05-10T10:01:57Z</dcterms:created>
  <dcterms:modified xsi:type="dcterms:W3CDTF">2020-07-02T19:40:05Z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